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3e45856f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3e45856f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7c4bdf5d8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7c4bdf5d8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27c4bdf5d8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27c4bdf5d8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fb2e6921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fb2e6921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7c4bdf5d8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7c4bdf5d8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e45856f0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e45856f0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ef202f8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ef202f8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3fb2e692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3fb2e692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7c4bdf5d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7c4bdf5d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fb2e6921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fb2e6921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7c4bdf5d8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7c4bdf5d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fb2e6921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fb2e6921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7c4bdf5d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7c4bdf5d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fb2e6921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3fb2e6921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0" y="1078707"/>
            <a:ext cx="9143999" cy="2778919"/>
          </a:xfrm>
          <a:prstGeom prst="rect">
            <a:avLst/>
          </a:prstGeom>
          <a:noFill/>
          <a:ln>
            <a:noFill/>
          </a:ln>
        </p:spPr>
      </p:pic>
      <p:sp>
        <p:nvSpPr>
          <p:cNvPr id="52" name="Google Shape;52;p13"/>
          <p:cNvSpPr/>
          <p:nvPr/>
        </p:nvSpPr>
        <p:spPr>
          <a:xfrm>
            <a:off x="0" y="3857626"/>
            <a:ext cx="9144000" cy="165600"/>
          </a:xfrm>
          <a:prstGeom prst="rect">
            <a:avLst/>
          </a:prstGeom>
          <a:solidFill>
            <a:srgbClr val="3F8D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53" name="Google Shape;53;p13"/>
          <p:cNvPicPr preferRelativeResize="0"/>
          <p:nvPr/>
        </p:nvPicPr>
        <p:blipFill rotWithShape="1">
          <a:blip r:embed="rId3">
            <a:alphaModFix/>
          </a:blip>
          <a:srcRect b="0" l="0" r="0" t="0"/>
          <a:stretch/>
        </p:blipFill>
        <p:spPr>
          <a:xfrm>
            <a:off x="3634740" y="261797"/>
            <a:ext cx="1874520" cy="651743"/>
          </a:xfrm>
          <a:prstGeom prst="rect">
            <a:avLst/>
          </a:prstGeom>
          <a:noFill/>
          <a:ln>
            <a:noFill/>
          </a:ln>
        </p:spPr>
      </p:pic>
      <p:sp>
        <p:nvSpPr>
          <p:cNvPr id="54" name="Google Shape;54;p13"/>
          <p:cNvSpPr txBox="1"/>
          <p:nvPr>
            <p:ph idx="1" type="body"/>
          </p:nvPr>
        </p:nvSpPr>
        <p:spPr>
          <a:xfrm>
            <a:off x="2615208" y="4295355"/>
            <a:ext cx="3913500" cy="585900"/>
          </a:xfrm>
          <a:prstGeom prst="rect">
            <a:avLst/>
          </a:prstGeom>
          <a:noFill/>
          <a:ln>
            <a:noFill/>
          </a:ln>
        </p:spPr>
        <p:txBody>
          <a:bodyPr anchorCtr="0" anchor="ctr" bIns="91425" lIns="91425" spcFirstLastPara="1" rIns="91425" wrap="square" tIns="72000">
            <a:normAutofit/>
          </a:bodyPr>
          <a:lstStyle>
            <a:lvl1pPr indent="-228600" lvl="0" marL="457200" rtl="0" algn="ctr">
              <a:lnSpc>
                <a:spcPct val="115000"/>
              </a:lnSpc>
              <a:spcBef>
                <a:spcPts val="0"/>
              </a:spcBef>
              <a:spcAft>
                <a:spcPts val="0"/>
              </a:spcAft>
              <a:buSzPts val="1300"/>
              <a:buNone/>
              <a:defRPr sz="3000">
                <a:solidFill>
                  <a:srgbClr val="475067"/>
                </a:solidFill>
                <a:latin typeface="Avenir"/>
                <a:ea typeface="Avenir"/>
                <a:cs typeface="Avenir"/>
                <a:sym typeface="Aveni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55" name="Google Shape;55;p13"/>
          <p:cNvSpPr txBox="1"/>
          <p:nvPr>
            <p:ph idx="2" type="body"/>
          </p:nvPr>
        </p:nvSpPr>
        <p:spPr>
          <a:xfrm>
            <a:off x="7624482" y="4295355"/>
            <a:ext cx="1260600" cy="585900"/>
          </a:xfrm>
          <a:prstGeom prst="rect">
            <a:avLst/>
          </a:prstGeom>
          <a:noFill/>
          <a:ln>
            <a:noFill/>
          </a:ln>
        </p:spPr>
        <p:txBody>
          <a:bodyPr anchorCtr="0" anchor="ctr" bIns="91425" lIns="91425" spcFirstLastPara="1" rIns="91425" wrap="square" tIns="91425">
            <a:normAutofit/>
          </a:bodyPr>
          <a:lstStyle>
            <a:lvl1pPr indent="-228600" lvl="0" marL="457200" rtl="0" algn="ctr">
              <a:lnSpc>
                <a:spcPct val="115000"/>
              </a:lnSpc>
              <a:spcBef>
                <a:spcPts val="0"/>
              </a:spcBef>
              <a:spcAft>
                <a:spcPts val="0"/>
              </a:spcAft>
              <a:buSzPts val="1300"/>
              <a:buNone/>
              <a:defRPr sz="1350">
                <a:solidFill>
                  <a:srgbClr val="475067"/>
                </a:solidFill>
                <a:latin typeface="Avenir"/>
                <a:ea typeface="Avenir"/>
                <a:cs typeface="Avenir"/>
                <a:sym typeface="Aveni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56" name="Google Shape;56;p13"/>
          <p:cNvSpPr txBox="1"/>
          <p:nvPr>
            <p:ph idx="3" type="body"/>
          </p:nvPr>
        </p:nvSpPr>
        <p:spPr>
          <a:xfrm>
            <a:off x="258996" y="4295355"/>
            <a:ext cx="1260600" cy="585900"/>
          </a:xfrm>
          <a:prstGeom prst="rect">
            <a:avLst/>
          </a:prstGeom>
          <a:noFill/>
          <a:ln>
            <a:noFill/>
          </a:ln>
        </p:spPr>
        <p:txBody>
          <a:bodyPr anchorCtr="0" anchor="ctr" bIns="91425" lIns="91425" spcFirstLastPara="1" rIns="91425" wrap="square" tIns="91425">
            <a:normAutofit/>
          </a:bodyPr>
          <a:lstStyle>
            <a:lvl1pPr indent="-228600" lvl="0" marL="457200" rtl="0" algn="ctr">
              <a:lnSpc>
                <a:spcPct val="115000"/>
              </a:lnSpc>
              <a:spcBef>
                <a:spcPts val="0"/>
              </a:spcBef>
              <a:spcAft>
                <a:spcPts val="0"/>
              </a:spcAft>
              <a:buSzPts val="1300"/>
              <a:buNone/>
              <a:defRPr sz="1350">
                <a:solidFill>
                  <a:srgbClr val="475067"/>
                </a:solidFill>
                <a:latin typeface="Avenir"/>
                <a:ea typeface="Avenir"/>
                <a:cs typeface="Avenir"/>
                <a:sym typeface="Aveni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mailto:info@itpr.co.uk" TargetMode="External"/><Relationship Id="rId4" Type="http://schemas.openxmlformats.org/officeDocument/2006/relationships/hyperlink" Target="http://www.itpr.co.uk/" TargetMode="External"/><Relationship Id="rId5" Type="http://schemas.openxmlformats.org/officeDocument/2006/relationships/hyperlink" Target="https://twitter.com/weareitpr" TargetMode="External"/><Relationship Id="rId6" Type="http://schemas.openxmlformats.org/officeDocument/2006/relationships/hyperlink" Target="https://www.linkedin.com/company/itpr"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8DCC"/>
        </a:solidFill>
      </p:bgPr>
    </p:bg>
    <p:spTree>
      <p:nvGrpSpPr>
        <p:cNvPr id="60" name="Shape 60"/>
        <p:cNvGrpSpPr/>
        <p:nvPr/>
      </p:nvGrpSpPr>
      <p:grpSpPr>
        <a:xfrm>
          <a:off x="0" y="0"/>
          <a:ext cx="0" cy="0"/>
          <a:chOff x="0" y="0"/>
          <a:chExt cx="0" cy="0"/>
        </a:xfrm>
      </p:grpSpPr>
      <p:sp>
        <p:nvSpPr>
          <p:cNvPr id="61" name="Google Shape;61;p14"/>
          <p:cNvSpPr/>
          <p:nvPr/>
        </p:nvSpPr>
        <p:spPr>
          <a:xfrm>
            <a:off x="0" y="4404225"/>
            <a:ext cx="9144000" cy="73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62" name="Google Shape;62;p14"/>
          <p:cNvPicPr preferRelativeResize="0"/>
          <p:nvPr/>
        </p:nvPicPr>
        <p:blipFill>
          <a:blip r:embed="rId3">
            <a:alphaModFix/>
          </a:blip>
          <a:stretch>
            <a:fillRect/>
          </a:stretch>
        </p:blipFill>
        <p:spPr>
          <a:xfrm>
            <a:off x="2560087" y="1376025"/>
            <a:ext cx="3948524" cy="1375925"/>
          </a:xfrm>
          <a:prstGeom prst="rect">
            <a:avLst/>
          </a:prstGeom>
          <a:noFill/>
          <a:ln>
            <a:noFill/>
          </a:ln>
        </p:spPr>
      </p:pic>
      <p:sp>
        <p:nvSpPr>
          <p:cNvPr id="63" name="Google Shape;63;p14"/>
          <p:cNvSpPr txBox="1"/>
          <p:nvPr/>
        </p:nvSpPr>
        <p:spPr>
          <a:xfrm>
            <a:off x="150025" y="4629150"/>
            <a:ext cx="115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75067"/>
                </a:solidFill>
              </a:rPr>
              <a:t>itpr.co.uk</a:t>
            </a:r>
            <a:endParaRPr>
              <a:solidFill>
                <a:srgbClr val="475067"/>
              </a:solidFill>
            </a:endParaRPr>
          </a:p>
        </p:txBody>
      </p:sp>
      <p:sp>
        <p:nvSpPr>
          <p:cNvPr id="64" name="Google Shape;64;p14"/>
          <p:cNvSpPr txBox="1"/>
          <p:nvPr>
            <p:ph idx="1" type="subTitle"/>
          </p:nvPr>
        </p:nvSpPr>
        <p:spPr>
          <a:xfrm>
            <a:off x="1868389" y="4473230"/>
            <a:ext cx="5506800" cy="585900"/>
          </a:xfrm>
          <a:prstGeom prst="rect">
            <a:avLst/>
          </a:prstGeom>
          <a:noFill/>
          <a:ln>
            <a:noFill/>
          </a:ln>
        </p:spPr>
        <p:txBody>
          <a:bodyPr anchorCtr="0" anchor="ctr" bIns="91425" lIns="91425" spcFirstLastPara="1" rIns="91425" wrap="square" tIns="72000">
            <a:normAutofit/>
          </a:bodyPr>
          <a:lstStyle/>
          <a:p>
            <a:pPr indent="0" lvl="0" marL="0" rtl="0" algn="ctr">
              <a:lnSpc>
                <a:spcPct val="95000"/>
              </a:lnSpc>
              <a:spcBef>
                <a:spcPts val="0"/>
              </a:spcBef>
              <a:spcAft>
                <a:spcPts val="0"/>
              </a:spcAft>
              <a:buSzPts val="1300"/>
              <a:buNone/>
            </a:pPr>
            <a:r>
              <a:rPr lang="en" sz="2400">
                <a:solidFill>
                  <a:srgbClr val="69696C"/>
                </a:solidFill>
              </a:rPr>
              <a:t>Internal Communications Toolkit</a:t>
            </a:r>
            <a:endParaRPr sz="2400">
              <a:solidFill>
                <a:srgbClr val="69696C"/>
              </a:solidFill>
            </a:endParaRPr>
          </a:p>
        </p:txBody>
      </p:sp>
      <p:sp>
        <p:nvSpPr>
          <p:cNvPr id="65" name="Google Shape;65;p14"/>
          <p:cNvSpPr txBox="1"/>
          <p:nvPr/>
        </p:nvSpPr>
        <p:spPr>
          <a:xfrm>
            <a:off x="6891631" y="4640690"/>
            <a:ext cx="2134500" cy="377100"/>
          </a:xfrm>
          <a:prstGeom prst="rect">
            <a:avLst/>
          </a:prstGeom>
          <a:noFill/>
          <a:ln>
            <a:noFill/>
          </a:ln>
        </p:spPr>
        <p:txBody>
          <a:bodyPr anchorCtr="0" anchor="t" bIns="45700" lIns="91425" spcFirstLastPara="1" rIns="91425" wrap="square" tIns="72000">
            <a:noAutofit/>
          </a:bodyPr>
          <a:lstStyle/>
          <a:p>
            <a:pPr indent="0" lvl="0" marL="0" marR="0" rtl="0" algn="r">
              <a:lnSpc>
                <a:spcPct val="100000"/>
              </a:lnSpc>
              <a:spcBef>
                <a:spcPts val="0"/>
              </a:spcBef>
              <a:spcAft>
                <a:spcPts val="0"/>
              </a:spcAft>
              <a:buNone/>
            </a:pPr>
            <a:r>
              <a:rPr lang="en">
                <a:solidFill>
                  <a:srgbClr val="475067"/>
                </a:solidFill>
              </a:rPr>
              <a:t>August 2022</a:t>
            </a:r>
            <a:endParaRPr>
              <a:solidFill>
                <a:srgbClr val="47506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00">
                <a:solidFill>
                  <a:srgbClr val="3F8DCC"/>
                </a:solidFill>
                <a:latin typeface="Avenir"/>
                <a:ea typeface="Avenir"/>
                <a:cs typeface="Avenir"/>
                <a:sym typeface="Avenir"/>
              </a:rPr>
              <a:t>Step 9: Next steps - prepare the results, create a report and agree a timeline for any actions and begin their implementation.</a:t>
            </a:r>
            <a:endParaRPr sz="1500">
              <a:solidFill>
                <a:srgbClr val="3F8DCC"/>
              </a:solidFill>
              <a:latin typeface="Avenir"/>
              <a:ea typeface="Avenir"/>
              <a:cs typeface="Avenir"/>
              <a:sym typeface="Avenir"/>
            </a:endParaRPr>
          </a:p>
        </p:txBody>
      </p:sp>
      <p:sp>
        <p:nvSpPr>
          <p:cNvPr id="135" name="Google Shape;135;p23"/>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100">
                <a:solidFill>
                  <a:srgbClr val="69696C"/>
                </a:solidFill>
                <a:highlight>
                  <a:srgbClr val="FFFFFF"/>
                </a:highlight>
                <a:latin typeface="Avenir"/>
                <a:ea typeface="Avenir"/>
                <a:cs typeface="Avenir"/>
                <a:sym typeface="Avenir"/>
              </a:rPr>
              <a:t>Outline who needs to receive the results, in order of priority and what actions need to be taken at each level.</a:t>
            </a:r>
            <a:endParaRPr>
              <a:solidFill>
                <a:srgbClr val="69696C"/>
              </a:solidFill>
              <a:latin typeface="Avenir"/>
              <a:ea typeface="Avenir"/>
              <a:cs typeface="Avenir"/>
              <a:sym typeface="Avenir"/>
            </a:endParaRPr>
          </a:p>
        </p:txBody>
      </p:sp>
      <p:sp>
        <p:nvSpPr>
          <p:cNvPr id="136" name="Google Shape;136;p23"/>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3"/>
          <p:cNvPicPr preferRelativeResize="0"/>
          <p:nvPr/>
        </p:nvPicPr>
        <p:blipFill rotWithShape="1">
          <a:blip r:embed="rId3">
            <a:alphaModFix/>
          </a:blip>
          <a:srcRect b="-2697" l="54730" r="30164" t="-1037"/>
          <a:stretch/>
        </p:blipFill>
        <p:spPr>
          <a:xfrm>
            <a:off x="0" y="-53575"/>
            <a:ext cx="1277550" cy="5336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rgbClr val="3F8DCC"/>
                </a:solidFill>
                <a:latin typeface="Avenir"/>
                <a:ea typeface="Avenir"/>
                <a:cs typeface="Avenir"/>
                <a:sym typeface="Avenir"/>
              </a:rPr>
              <a:t>Step 10: Review: what went well and what could be improved?</a:t>
            </a:r>
            <a:endParaRPr sz="1500">
              <a:solidFill>
                <a:srgbClr val="3F8DCC"/>
              </a:solidFill>
              <a:latin typeface="Avenir"/>
              <a:ea typeface="Avenir"/>
              <a:cs typeface="Avenir"/>
              <a:sym typeface="Avenir"/>
            </a:endParaRPr>
          </a:p>
        </p:txBody>
      </p:sp>
      <p:sp>
        <p:nvSpPr>
          <p:cNvPr id="143" name="Google Shape;143;p24"/>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highlight>
                  <a:srgbClr val="FFFFFF"/>
                </a:highlight>
                <a:latin typeface="Avenir"/>
                <a:ea typeface="Avenir"/>
                <a:cs typeface="Avenir"/>
                <a:sym typeface="Avenir"/>
              </a:rPr>
              <a:t>Once the audit is complete, summarise what went well, what didn’t and what lessons can be learned for the next audit.Make sure that you document and track these, as they will help you improve the process.</a:t>
            </a:r>
            <a:endParaRPr>
              <a:solidFill>
                <a:srgbClr val="69696C"/>
              </a:solidFill>
              <a:latin typeface="Avenir"/>
              <a:ea typeface="Avenir"/>
              <a:cs typeface="Avenir"/>
              <a:sym typeface="Avenir"/>
            </a:endParaRPr>
          </a:p>
        </p:txBody>
      </p:sp>
      <p:sp>
        <p:nvSpPr>
          <p:cNvPr id="144" name="Google Shape;144;p24"/>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24"/>
          <p:cNvPicPr preferRelativeResize="0"/>
          <p:nvPr/>
        </p:nvPicPr>
        <p:blipFill rotWithShape="1">
          <a:blip r:embed="rId3">
            <a:alphaModFix/>
          </a:blip>
          <a:srcRect b="0" l="4282" r="20979" t="1097"/>
          <a:stretch/>
        </p:blipFill>
        <p:spPr>
          <a:xfrm>
            <a:off x="0" y="0"/>
            <a:ext cx="1272700"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rgbClr val="3F8DCC"/>
                </a:solidFill>
                <a:latin typeface="Avenir"/>
                <a:ea typeface="Avenir"/>
                <a:cs typeface="Avenir"/>
                <a:sym typeface="Avenir"/>
              </a:rPr>
              <a:t>Step 11: Reporting - depending on how long your actions take to complete, it is key you ensure the progress is reported to the C-level executives and staff.</a:t>
            </a:r>
            <a:endParaRPr sz="1500">
              <a:solidFill>
                <a:srgbClr val="3F8DCC"/>
              </a:solidFill>
              <a:latin typeface="Avenir"/>
              <a:ea typeface="Avenir"/>
              <a:cs typeface="Avenir"/>
              <a:sym typeface="Avenir"/>
            </a:endParaRPr>
          </a:p>
        </p:txBody>
      </p:sp>
      <p:sp>
        <p:nvSpPr>
          <p:cNvPr id="151" name="Google Shape;151;p25"/>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highlight>
                  <a:srgbClr val="FFFFFF"/>
                </a:highlight>
                <a:latin typeface="Avenir"/>
                <a:ea typeface="Avenir"/>
                <a:cs typeface="Avenir"/>
                <a:sym typeface="Avenir"/>
              </a:rPr>
              <a:t>List the key milestones of the planned activity and how you plan to update key stakeholders with the progress of your work. </a:t>
            </a:r>
            <a:endParaRPr>
              <a:solidFill>
                <a:srgbClr val="69696C"/>
              </a:solidFill>
              <a:latin typeface="Avenir"/>
              <a:ea typeface="Avenir"/>
              <a:cs typeface="Avenir"/>
              <a:sym typeface="Avenir"/>
            </a:endParaRPr>
          </a:p>
        </p:txBody>
      </p:sp>
      <p:sp>
        <p:nvSpPr>
          <p:cNvPr id="152" name="Google Shape;152;p25"/>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5"/>
          <p:cNvPicPr preferRelativeResize="0"/>
          <p:nvPr/>
        </p:nvPicPr>
        <p:blipFill rotWithShape="1">
          <a:blip r:embed="rId3">
            <a:alphaModFix/>
          </a:blip>
          <a:srcRect b="0" l="10084" r="31657" t="0"/>
          <a:stretch/>
        </p:blipFill>
        <p:spPr>
          <a:xfrm>
            <a:off x="0" y="0"/>
            <a:ext cx="1277550"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rgbClr val="3F8DCC"/>
                </a:solidFill>
                <a:latin typeface="Avenir"/>
                <a:ea typeface="Avenir"/>
                <a:cs typeface="Avenir"/>
                <a:sym typeface="Avenir"/>
              </a:rPr>
              <a:t>Step 12: Repeat: Get ready to do it all over again!</a:t>
            </a:r>
            <a:endParaRPr>
              <a:solidFill>
                <a:srgbClr val="3F8DCC"/>
              </a:solidFill>
              <a:latin typeface="Avenir"/>
              <a:ea typeface="Avenir"/>
              <a:cs typeface="Avenir"/>
              <a:sym typeface="Avenir"/>
            </a:endParaRPr>
          </a:p>
        </p:txBody>
      </p:sp>
      <p:sp>
        <p:nvSpPr>
          <p:cNvPr id="159" name="Google Shape;159;p26"/>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100">
                <a:solidFill>
                  <a:srgbClr val="69696C"/>
                </a:solidFill>
                <a:latin typeface="Avenir"/>
                <a:ea typeface="Avenir"/>
                <a:cs typeface="Avenir"/>
                <a:sym typeface="Avenir"/>
              </a:rPr>
              <a:t>I</a:t>
            </a:r>
            <a:r>
              <a:rPr i="1" lang="en" sz="1100">
                <a:solidFill>
                  <a:srgbClr val="69696C"/>
                </a:solidFill>
                <a:highlight>
                  <a:srgbClr val="FFFFFF"/>
                </a:highlight>
                <a:latin typeface="Avenir"/>
                <a:ea typeface="Avenir"/>
                <a:cs typeface="Avenir"/>
                <a:sym typeface="Avenir"/>
              </a:rPr>
              <a:t>n line with your strategy (or newly created strategy), follow the above steps, just with the lessons learned baked into your next audit.</a:t>
            </a:r>
            <a:endParaRPr>
              <a:solidFill>
                <a:srgbClr val="69696C"/>
              </a:solidFill>
              <a:latin typeface="Avenir"/>
              <a:ea typeface="Avenir"/>
              <a:cs typeface="Avenir"/>
              <a:sym typeface="Avenir"/>
            </a:endParaRPr>
          </a:p>
        </p:txBody>
      </p:sp>
      <p:sp>
        <p:nvSpPr>
          <p:cNvPr id="160" name="Google Shape;160;p26"/>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26"/>
          <p:cNvPicPr preferRelativeResize="0"/>
          <p:nvPr/>
        </p:nvPicPr>
        <p:blipFill>
          <a:blip r:embed="rId3">
            <a:alphaModFix/>
          </a:blip>
          <a:stretch>
            <a:fillRect/>
          </a:stretch>
        </p:blipFill>
        <p:spPr>
          <a:xfrm>
            <a:off x="0" y="-25500"/>
            <a:ext cx="1272700" cy="516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8DCC"/>
        </a:solidFill>
      </p:bgPr>
    </p:bg>
    <p:spTree>
      <p:nvGrpSpPr>
        <p:cNvPr id="165" name="Shape 165"/>
        <p:cNvGrpSpPr/>
        <p:nvPr/>
      </p:nvGrpSpPr>
      <p:grpSpPr>
        <a:xfrm>
          <a:off x="0" y="0"/>
          <a:ext cx="0" cy="0"/>
          <a:chOff x="0" y="0"/>
          <a:chExt cx="0" cy="0"/>
        </a:xfrm>
      </p:grpSpPr>
      <p:sp>
        <p:nvSpPr>
          <p:cNvPr id="166" name="Google Shape;166;p27"/>
          <p:cNvSpPr txBox="1"/>
          <p:nvPr/>
        </p:nvSpPr>
        <p:spPr>
          <a:xfrm>
            <a:off x="150025" y="4629150"/>
            <a:ext cx="115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itpr.co.uk</a:t>
            </a:r>
            <a:endParaRPr>
              <a:solidFill>
                <a:schemeClr val="lt1"/>
              </a:solidFill>
            </a:endParaRPr>
          </a:p>
        </p:txBody>
      </p:sp>
      <p:sp>
        <p:nvSpPr>
          <p:cNvPr id="167" name="Google Shape;167;p27"/>
          <p:cNvSpPr txBox="1"/>
          <p:nvPr/>
        </p:nvSpPr>
        <p:spPr>
          <a:xfrm>
            <a:off x="6891631" y="4640690"/>
            <a:ext cx="2134500" cy="377100"/>
          </a:xfrm>
          <a:prstGeom prst="rect">
            <a:avLst/>
          </a:prstGeom>
          <a:noFill/>
          <a:ln>
            <a:noFill/>
          </a:ln>
        </p:spPr>
        <p:txBody>
          <a:bodyPr anchorCtr="0" anchor="t" bIns="45700" lIns="91425" spcFirstLastPara="1" rIns="91425" wrap="square" tIns="72000">
            <a:noAutofit/>
          </a:bodyPr>
          <a:lstStyle/>
          <a:p>
            <a:pPr indent="0" lvl="0" marL="0" marR="0" rtl="0" algn="r">
              <a:lnSpc>
                <a:spcPct val="100000"/>
              </a:lnSpc>
              <a:spcBef>
                <a:spcPts val="0"/>
              </a:spcBef>
              <a:spcAft>
                <a:spcPts val="0"/>
              </a:spcAft>
              <a:buNone/>
            </a:pPr>
            <a:r>
              <a:rPr lang="en">
                <a:solidFill>
                  <a:schemeClr val="lt1"/>
                </a:solidFill>
              </a:rPr>
              <a:t>August 2022</a:t>
            </a:r>
            <a:endParaRPr>
              <a:solidFill>
                <a:schemeClr val="lt1"/>
              </a:solidFill>
            </a:endParaRPr>
          </a:p>
        </p:txBody>
      </p:sp>
      <p:sp>
        <p:nvSpPr>
          <p:cNvPr id="168" name="Google Shape;168;p27"/>
          <p:cNvSpPr txBox="1"/>
          <p:nvPr/>
        </p:nvSpPr>
        <p:spPr>
          <a:xfrm>
            <a:off x="1573650" y="1340425"/>
            <a:ext cx="3182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venir"/>
                <a:ea typeface="Avenir"/>
                <a:cs typeface="Avenir"/>
                <a:sym typeface="Avenir"/>
              </a:rPr>
              <a:t>+44 (0)20</a:t>
            </a:r>
            <a:r>
              <a:rPr b="1" lang="en" sz="2000">
                <a:solidFill>
                  <a:schemeClr val="lt1"/>
                </a:solidFill>
                <a:latin typeface="Avenir"/>
                <a:ea typeface="Avenir"/>
                <a:cs typeface="Avenir"/>
                <a:sym typeface="Avenir"/>
              </a:rPr>
              <a:t>7 </a:t>
            </a:r>
            <a:r>
              <a:rPr b="1" i="0" lang="en" sz="2000" u="none" cap="none" strike="noStrike">
                <a:solidFill>
                  <a:schemeClr val="lt1"/>
                </a:solidFill>
                <a:latin typeface="Avenir"/>
                <a:ea typeface="Avenir"/>
                <a:cs typeface="Avenir"/>
                <a:sym typeface="Avenir"/>
              </a:rPr>
              <a:t>183 8200</a:t>
            </a:r>
            <a:endParaRPr b="0" i="0" sz="1400" u="none" cap="none" strike="noStrike">
              <a:solidFill>
                <a:schemeClr val="lt1"/>
              </a:solidFill>
              <a:latin typeface="Avenir"/>
              <a:ea typeface="Avenir"/>
              <a:cs typeface="Avenir"/>
              <a:sym typeface="Avenir"/>
            </a:endParaRPr>
          </a:p>
        </p:txBody>
      </p:sp>
      <p:sp>
        <p:nvSpPr>
          <p:cNvPr id="169" name="Google Shape;169;p27">
            <a:hlinkClick r:id="rId3"/>
          </p:cNvPr>
          <p:cNvSpPr/>
          <p:nvPr/>
        </p:nvSpPr>
        <p:spPr>
          <a:xfrm>
            <a:off x="1573650" y="1876955"/>
            <a:ext cx="19437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venir"/>
                <a:ea typeface="Avenir"/>
                <a:cs typeface="Avenir"/>
                <a:sym typeface="Avenir"/>
              </a:rPr>
              <a:t>info@itpr.co.uk </a:t>
            </a:r>
            <a:endParaRPr b="0" i="0" sz="1400" u="none" cap="none" strike="noStrike">
              <a:solidFill>
                <a:schemeClr val="lt1"/>
              </a:solidFill>
              <a:latin typeface="Avenir"/>
              <a:ea typeface="Avenir"/>
              <a:cs typeface="Avenir"/>
              <a:sym typeface="Avenir"/>
            </a:endParaRPr>
          </a:p>
        </p:txBody>
      </p:sp>
      <p:sp>
        <p:nvSpPr>
          <p:cNvPr id="170" name="Google Shape;170;p27">
            <a:hlinkClick r:id="rId4"/>
          </p:cNvPr>
          <p:cNvSpPr/>
          <p:nvPr/>
        </p:nvSpPr>
        <p:spPr>
          <a:xfrm>
            <a:off x="1573650" y="2371650"/>
            <a:ext cx="42582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venir"/>
                <a:ea typeface="Avenir"/>
                <a:cs typeface="Avenir"/>
                <a:sym typeface="Avenir"/>
              </a:rPr>
              <a:t>www.itpr.co.uk</a:t>
            </a:r>
            <a:endParaRPr b="0" i="0" sz="1400" u="none" cap="none" strike="noStrike">
              <a:solidFill>
                <a:schemeClr val="lt1"/>
              </a:solidFill>
              <a:latin typeface="Avenir"/>
              <a:ea typeface="Avenir"/>
              <a:cs typeface="Avenir"/>
              <a:sym typeface="Avenir"/>
            </a:endParaRPr>
          </a:p>
        </p:txBody>
      </p:sp>
      <p:sp>
        <p:nvSpPr>
          <p:cNvPr id="171" name="Google Shape;171;p27">
            <a:hlinkClick r:id="rId5"/>
          </p:cNvPr>
          <p:cNvSpPr/>
          <p:nvPr/>
        </p:nvSpPr>
        <p:spPr>
          <a:xfrm>
            <a:off x="1573650" y="2866345"/>
            <a:ext cx="55353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venir"/>
                <a:ea typeface="Avenir"/>
                <a:cs typeface="Avenir"/>
                <a:sym typeface="Avenir"/>
              </a:rPr>
              <a:t>twitter.com/WeAreITPR</a:t>
            </a:r>
            <a:endParaRPr b="1" i="0" sz="2000" u="none" cap="none" strike="noStrike">
              <a:solidFill>
                <a:schemeClr val="lt1"/>
              </a:solidFill>
              <a:latin typeface="Avenir"/>
              <a:ea typeface="Avenir"/>
              <a:cs typeface="Avenir"/>
              <a:sym typeface="Avenir"/>
            </a:endParaRPr>
          </a:p>
        </p:txBody>
      </p:sp>
      <p:sp>
        <p:nvSpPr>
          <p:cNvPr id="172" name="Google Shape;172;p27">
            <a:hlinkClick r:id="rId6"/>
          </p:cNvPr>
          <p:cNvSpPr/>
          <p:nvPr/>
        </p:nvSpPr>
        <p:spPr>
          <a:xfrm>
            <a:off x="1573650" y="3402875"/>
            <a:ext cx="51591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venir"/>
                <a:ea typeface="Avenir"/>
                <a:cs typeface="Avenir"/>
                <a:sym typeface="Avenir"/>
              </a:rPr>
              <a:t>www.linkedin.com/company/itpr</a:t>
            </a:r>
            <a:endParaRPr b="0" i="0" sz="1400" u="none" cap="none" strike="noStrike">
              <a:solidFill>
                <a:schemeClr val="lt1"/>
              </a:solidFill>
              <a:latin typeface="Avenir"/>
              <a:ea typeface="Avenir"/>
              <a:cs typeface="Avenir"/>
              <a:sym typeface="Avenir"/>
            </a:endParaRPr>
          </a:p>
        </p:txBody>
      </p:sp>
      <p:sp>
        <p:nvSpPr>
          <p:cNvPr id="173" name="Google Shape;173;p27"/>
          <p:cNvSpPr txBox="1"/>
          <p:nvPr>
            <p:ph type="ctrTitle"/>
          </p:nvPr>
        </p:nvSpPr>
        <p:spPr>
          <a:xfrm>
            <a:off x="361600" y="509825"/>
            <a:ext cx="7134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400">
                <a:solidFill>
                  <a:schemeClr val="lt1"/>
                </a:solidFill>
                <a:latin typeface="Avenir"/>
                <a:ea typeface="Avenir"/>
                <a:cs typeface="Avenir"/>
                <a:sym typeface="Avenir"/>
              </a:rPr>
              <a:t>Thank You! Get in touch for more information:</a:t>
            </a:r>
            <a:endParaRPr sz="2420">
              <a:solidFill>
                <a:schemeClr val="lt1"/>
              </a:solidFill>
              <a:latin typeface="Avenir"/>
              <a:ea typeface="Avenir"/>
              <a:cs typeface="Avenir"/>
              <a:sym typeface="Avenir"/>
            </a:endParaRPr>
          </a:p>
        </p:txBody>
      </p:sp>
      <p:sp>
        <p:nvSpPr>
          <p:cNvPr id="174" name="Google Shape;174;p27"/>
          <p:cNvSpPr/>
          <p:nvPr/>
        </p:nvSpPr>
        <p:spPr>
          <a:xfrm rot="-5400000">
            <a:off x="4487125" y="-625975"/>
            <a:ext cx="141600" cy="920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75067"/>
              </a:solidFill>
            </a:endParaRPr>
          </a:p>
        </p:txBody>
      </p:sp>
      <p:sp>
        <p:nvSpPr>
          <p:cNvPr id="175" name="Google Shape;175;p27"/>
          <p:cNvSpPr/>
          <p:nvPr/>
        </p:nvSpPr>
        <p:spPr>
          <a:xfrm rot="-5400000">
            <a:off x="4485025" y="-3432425"/>
            <a:ext cx="141600" cy="920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75067"/>
              </a:solidFill>
            </a:endParaRPr>
          </a:p>
        </p:txBody>
      </p:sp>
      <p:pic>
        <p:nvPicPr>
          <p:cNvPr id="176" name="Google Shape;176;p27"/>
          <p:cNvPicPr preferRelativeResize="0"/>
          <p:nvPr/>
        </p:nvPicPr>
        <p:blipFill>
          <a:blip r:embed="rId7">
            <a:alphaModFix/>
          </a:blip>
          <a:stretch>
            <a:fillRect/>
          </a:stretch>
        </p:blipFill>
        <p:spPr>
          <a:xfrm>
            <a:off x="3549869" y="4316714"/>
            <a:ext cx="2011925" cy="7010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 sz="1500">
                <a:solidFill>
                  <a:srgbClr val="3F8DCC"/>
                </a:solidFill>
                <a:latin typeface="Avenir"/>
                <a:ea typeface="Avenir"/>
                <a:cs typeface="Avenir"/>
                <a:sym typeface="Avenir"/>
              </a:rPr>
              <a:t>Step 1: Why are you </a:t>
            </a:r>
            <a:r>
              <a:rPr lang="en" sz="1500">
                <a:solidFill>
                  <a:srgbClr val="3F8DCC"/>
                </a:solidFill>
                <a:latin typeface="Avenir"/>
                <a:ea typeface="Avenir"/>
                <a:cs typeface="Avenir"/>
                <a:sym typeface="Avenir"/>
              </a:rPr>
              <a:t>undertaking</a:t>
            </a:r>
            <a:r>
              <a:rPr lang="en" sz="1500">
                <a:solidFill>
                  <a:srgbClr val="3F8DCC"/>
                </a:solidFill>
                <a:latin typeface="Avenir"/>
                <a:ea typeface="Avenir"/>
                <a:cs typeface="Avenir"/>
                <a:sym typeface="Avenir"/>
              </a:rPr>
              <a:t> the audit?</a:t>
            </a:r>
            <a:endParaRPr sz="1500">
              <a:solidFill>
                <a:srgbClr val="3F8DCC"/>
              </a:solidFill>
              <a:latin typeface="Avenir"/>
              <a:ea typeface="Avenir"/>
              <a:cs typeface="Avenir"/>
              <a:sym typeface="Avenir"/>
            </a:endParaRPr>
          </a:p>
        </p:txBody>
      </p:sp>
      <p:sp>
        <p:nvSpPr>
          <p:cNvPr id="71" name="Google Shape;71;p15"/>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latin typeface="Avenir"/>
                <a:ea typeface="Avenir"/>
                <a:cs typeface="Avenir"/>
                <a:sym typeface="Avenir"/>
              </a:rPr>
              <a:t>Explain why you want to undertake the audit. D</a:t>
            </a:r>
            <a:r>
              <a:rPr i="1" lang="en" sz="1100">
                <a:solidFill>
                  <a:srgbClr val="69696C"/>
                </a:solidFill>
                <a:highlight>
                  <a:srgbClr val="FFFFFF"/>
                </a:highlight>
                <a:latin typeface="Avenir"/>
                <a:ea typeface="Avenir"/>
                <a:cs typeface="Avenir"/>
                <a:sym typeface="Avenir"/>
              </a:rPr>
              <a:t>efine your objectives and outline what you hope to achieve. This could be an audit to assess an existing Internal Communications strategy, or to help lay the foundations to create one from scratch. Equally, it could be done before a large period of change such as merger, or acquisition, or before the implementation of new ways of working.</a:t>
            </a:r>
            <a:endParaRPr>
              <a:solidFill>
                <a:srgbClr val="69696C"/>
              </a:solidFill>
              <a:latin typeface="Avenir"/>
              <a:ea typeface="Avenir"/>
              <a:cs typeface="Avenir"/>
              <a:sym typeface="Avenir"/>
            </a:endParaRPr>
          </a:p>
        </p:txBody>
      </p:sp>
      <p:sp>
        <p:nvSpPr>
          <p:cNvPr id="72" name="Google Shape;72;p15"/>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5"/>
          <p:cNvPicPr preferRelativeResize="0"/>
          <p:nvPr/>
        </p:nvPicPr>
        <p:blipFill>
          <a:blip r:embed="rId3">
            <a:alphaModFix/>
          </a:blip>
          <a:stretch>
            <a:fillRect/>
          </a:stretch>
        </p:blipFill>
        <p:spPr>
          <a:xfrm>
            <a:off x="12" y="0"/>
            <a:ext cx="127752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00">
                <a:solidFill>
                  <a:srgbClr val="3F8DCC"/>
                </a:solidFill>
                <a:latin typeface="Avenir"/>
                <a:ea typeface="Avenir"/>
                <a:cs typeface="Avenir"/>
                <a:sym typeface="Avenir"/>
              </a:rPr>
              <a:t>Step 2: What are you actually going to audit?</a:t>
            </a:r>
            <a:endParaRPr sz="1500">
              <a:solidFill>
                <a:srgbClr val="3F8DCC"/>
              </a:solidFill>
              <a:latin typeface="Avenir"/>
              <a:ea typeface="Avenir"/>
              <a:cs typeface="Avenir"/>
              <a:sym typeface="Avenir"/>
            </a:endParaRPr>
          </a:p>
        </p:txBody>
      </p:sp>
      <p:sp>
        <p:nvSpPr>
          <p:cNvPr id="79" name="Google Shape;79;p16"/>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highlight>
                  <a:srgbClr val="FFFFFF"/>
                </a:highlight>
                <a:latin typeface="Avenir"/>
                <a:ea typeface="Avenir"/>
                <a:cs typeface="Avenir"/>
                <a:sym typeface="Avenir"/>
              </a:rPr>
              <a:t>Outline what you are going to review, including both qualitative and quantitative data, to give you a rich set of data to use to plan your next steps. For example, reviewing your current channels of communication, their usage, sign off processes and their popularity amongst staff. This will require a quantitative survey to give statistical data, and then qualitative workshops to deep dive into it.</a:t>
            </a:r>
            <a:endParaRPr>
              <a:solidFill>
                <a:srgbClr val="69696C"/>
              </a:solidFill>
              <a:latin typeface="Avenir"/>
              <a:ea typeface="Avenir"/>
              <a:cs typeface="Avenir"/>
              <a:sym typeface="Avenir"/>
            </a:endParaRPr>
          </a:p>
        </p:txBody>
      </p:sp>
      <p:sp>
        <p:nvSpPr>
          <p:cNvPr id="80" name="Google Shape;80;p16"/>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8337" y="0"/>
            <a:ext cx="1285875"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00">
                <a:solidFill>
                  <a:srgbClr val="3F8DCC"/>
                </a:solidFill>
                <a:latin typeface="Avenir"/>
                <a:ea typeface="Avenir"/>
                <a:cs typeface="Avenir"/>
                <a:sym typeface="Avenir"/>
              </a:rPr>
              <a:t>Step 3: Who needs to be involved with the audit?</a:t>
            </a:r>
            <a:endParaRPr sz="1500">
              <a:solidFill>
                <a:srgbClr val="3F8DCC"/>
              </a:solidFill>
              <a:latin typeface="Avenir"/>
              <a:ea typeface="Avenir"/>
              <a:cs typeface="Avenir"/>
              <a:sym typeface="Avenir"/>
            </a:endParaRPr>
          </a:p>
        </p:txBody>
      </p:sp>
      <p:sp>
        <p:nvSpPr>
          <p:cNvPr id="87" name="Google Shape;87;p17"/>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100">
                <a:solidFill>
                  <a:srgbClr val="69696C"/>
                </a:solidFill>
                <a:latin typeface="Avenir"/>
                <a:ea typeface="Avenir"/>
                <a:cs typeface="Avenir"/>
                <a:sym typeface="Avenir"/>
              </a:rPr>
              <a:t>List which stakeholders need to be involved and explain how you plan to get leadership and key staff buy-in. This is where using the stakeholder mapping tool may prove effective. Using stakeholder mapping you will be able to discover who needs to be directly involved, which stakeholders need to be regularly updated and which ones need to be informed less often, if at all.</a:t>
            </a:r>
            <a:endParaRPr>
              <a:solidFill>
                <a:srgbClr val="69696C"/>
              </a:solidFill>
              <a:latin typeface="Avenir"/>
              <a:ea typeface="Avenir"/>
              <a:cs typeface="Avenir"/>
              <a:sym typeface="Avenir"/>
            </a:endParaRPr>
          </a:p>
        </p:txBody>
      </p:sp>
      <p:sp>
        <p:nvSpPr>
          <p:cNvPr id="88" name="Google Shape;88;p17"/>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7"/>
          <p:cNvPicPr preferRelativeResize="0"/>
          <p:nvPr/>
        </p:nvPicPr>
        <p:blipFill>
          <a:blip r:embed="rId3">
            <a:alphaModFix/>
          </a:blip>
          <a:stretch>
            <a:fillRect/>
          </a:stretch>
        </p:blipFill>
        <p:spPr>
          <a:xfrm>
            <a:off x="0" y="0"/>
            <a:ext cx="1277550"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00">
                <a:solidFill>
                  <a:srgbClr val="3F8DCC"/>
                </a:solidFill>
                <a:latin typeface="Avenir"/>
                <a:ea typeface="Avenir"/>
                <a:cs typeface="Avenir"/>
                <a:sym typeface="Avenir"/>
              </a:rPr>
              <a:t>Step 4: Timescales - How long will it take to plan, </a:t>
            </a:r>
            <a:r>
              <a:rPr lang="en" sz="1500">
                <a:solidFill>
                  <a:srgbClr val="3F8DCC"/>
                </a:solidFill>
                <a:latin typeface="Avenir"/>
                <a:ea typeface="Avenir"/>
                <a:cs typeface="Avenir"/>
                <a:sym typeface="Avenir"/>
              </a:rPr>
              <a:t>undertake</a:t>
            </a:r>
            <a:r>
              <a:rPr lang="en" sz="1500">
                <a:solidFill>
                  <a:srgbClr val="3F8DCC"/>
                </a:solidFill>
                <a:latin typeface="Avenir"/>
                <a:ea typeface="Avenir"/>
                <a:cs typeface="Avenir"/>
                <a:sym typeface="Avenir"/>
              </a:rPr>
              <a:t> and </a:t>
            </a:r>
            <a:r>
              <a:rPr lang="en" sz="1500">
                <a:solidFill>
                  <a:srgbClr val="3F8DCC"/>
                </a:solidFill>
                <a:latin typeface="Avenir"/>
                <a:ea typeface="Avenir"/>
                <a:cs typeface="Avenir"/>
                <a:sym typeface="Avenir"/>
              </a:rPr>
              <a:t>evaluate</a:t>
            </a:r>
            <a:r>
              <a:rPr lang="en" sz="1500">
                <a:solidFill>
                  <a:srgbClr val="3F8DCC"/>
                </a:solidFill>
                <a:latin typeface="Avenir"/>
                <a:ea typeface="Avenir"/>
                <a:cs typeface="Avenir"/>
                <a:sym typeface="Avenir"/>
              </a:rPr>
              <a:t> the audit?</a:t>
            </a:r>
            <a:endParaRPr sz="1500">
              <a:solidFill>
                <a:srgbClr val="3F8DCC"/>
              </a:solidFill>
              <a:latin typeface="Avenir"/>
              <a:ea typeface="Avenir"/>
              <a:cs typeface="Avenir"/>
              <a:sym typeface="Avenir"/>
            </a:endParaRPr>
          </a:p>
        </p:txBody>
      </p:sp>
      <p:sp>
        <p:nvSpPr>
          <p:cNvPr id="95" name="Google Shape;95;p18"/>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latin typeface="Avenir"/>
                <a:ea typeface="Avenir"/>
                <a:cs typeface="Avenir"/>
                <a:sym typeface="Avenir"/>
              </a:rPr>
              <a:t>Try to assign a realistic timeframe on your activity. </a:t>
            </a:r>
            <a:endParaRPr>
              <a:solidFill>
                <a:srgbClr val="69696C"/>
              </a:solidFill>
              <a:latin typeface="Avenir"/>
              <a:ea typeface="Avenir"/>
              <a:cs typeface="Avenir"/>
              <a:sym typeface="Avenir"/>
            </a:endParaRPr>
          </a:p>
        </p:txBody>
      </p:sp>
      <p:sp>
        <p:nvSpPr>
          <p:cNvPr id="96" name="Google Shape;96;p18"/>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8"/>
          <p:cNvPicPr preferRelativeResize="0"/>
          <p:nvPr/>
        </p:nvPicPr>
        <p:blipFill>
          <a:blip r:embed="rId3">
            <a:alphaModFix/>
          </a:blip>
          <a:stretch>
            <a:fillRect/>
          </a:stretch>
        </p:blipFill>
        <p:spPr>
          <a:xfrm>
            <a:off x="-12" y="0"/>
            <a:ext cx="1281574"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00">
                <a:solidFill>
                  <a:srgbClr val="3F8DCC"/>
                </a:solidFill>
                <a:latin typeface="Avenir"/>
                <a:ea typeface="Avenir"/>
                <a:cs typeface="Avenir"/>
                <a:sym typeface="Avenir"/>
              </a:rPr>
              <a:t>Step 5: What will you need to get the audit done?</a:t>
            </a:r>
            <a:endParaRPr sz="1500">
              <a:solidFill>
                <a:srgbClr val="3F8DCC"/>
              </a:solidFill>
              <a:latin typeface="Avenir"/>
              <a:ea typeface="Avenir"/>
              <a:cs typeface="Avenir"/>
              <a:sym typeface="Avenir"/>
            </a:endParaRPr>
          </a:p>
        </p:txBody>
      </p:sp>
      <p:sp>
        <p:nvSpPr>
          <p:cNvPr id="103" name="Google Shape;103;p19"/>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highlight>
                  <a:srgbClr val="FFFFFF"/>
                </a:highlight>
                <a:latin typeface="Avenir"/>
                <a:ea typeface="Avenir"/>
                <a:cs typeface="Avenir"/>
                <a:sym typeface="Avenir"/>
              </a:rPr>
              <a:t>Think about how much the auditing will cost, in both money and time. Don’t forget to factor in the planning, delivery, analysis and then corrective actions. This will be an essential part of getting your audit approved.</a:t>
            </a:r>
            <a:endParaRPr>
              <a:solidFill>
                <a:srgbClr val="69696C"/>
              </a:solidFill>
              <a:latin typeface="Avenir"/>
              <a:ea typeface="Avenir"/>
              <a:cs typeface="Avenir"/>
              <a:sym typeface="Avenir"/>
            </a:endParaRPr>
          </a:p>
        </p:txBody>
      </p:sp>
      <p:sp>
        <p:nvSpPr>
          <p:cNvPr id="104" name="Google Shape;104;p19"/>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9"/>
          <p:cNvPicPr preferRelativeResize="0"/>
          <p:nvPr/>
        </p:nvPicPr>
        <p:blipFill rotWithShape="1">
          <a:blip r:embed="rId3">
            <a:alphaModFix/>
          </a:blip>
          <a:srcRect b="0" l="0" r="4242" t="0"/>
          <a:stretch/>
        </p:blipFill>
        <p:spPr>
          <a:xfrm>
            <a:off x="0" y="0"/>
            <a:ext cx="127755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00">
                <a:solidFill>
                  <a:srgbClr val="3F8DCC"/>
                </a:solidFill>
                <a:latin typeface="Avenir"/>
                <a:ea typeface="Avenir"/>
                <a:cs typeface="Avenir"/>
                <a:sym typeface="Avenir"/>
              </a:rPr>
              <a:t>Step 6: Ethics - How will you ensure an unbiased audit is undertaken?</a:t>
            </a:r>
            <a:endParaRPr sz="1500">
              <a:solidFill>
                <a:srgbClr val="3F8DCC"/>
              </a:solidFill>
              <a:latin typeface="Avenir"/>
              <a:ea typeface="Avenir"/>
              <a:cs typeface="Avenir"/>
              <a:sym typeface="Avenir"/>
            </a:endParaRPr>
          </a:p>
        </p:txBody>
      </p:sp>
      <p:sp>
        <p:nvSpPr>
          <p:cNvPr id="111" name="Google Shape;111;p20"/>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highlight>
                  <a:srgbClr val="FFFFFF"/>
                </a:highlight>
                <a:latin typeface="Avenir"/>
                <a:ea typeface="Avenir"/>
                <a:cs typeface="Avenir"/>
                <a:sym typeface="Avenir"/>
              </a:rPr>
              <a:t>Explain how you plan to perform the audit without unintentionally influencing the results.  </a:t>
            </a:r>
            <a:endParaRPr>
              <a:solidFill>
                <a:srgbClr val="69696C"/>
              </a:solidFill>
              <a:latin typeface="Avenir"/>
              <a:ea typeface="Avenir"/>
              <a:cs typeface="Avenir"/>
              <a:sym typeface="Avenir"/>
            </a:endParaRPr>
          </a:p>
        </p:txBody>
      </p:sp>
      <p:sp>
        <p:nvSpPr>
          <p:cNvPr id="112" name="Google Shape;112;p20"/>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20"/>
          <p:cNvPicPr preferRelativeResize="0"/>
          <p:nvPr/>
        </p:nvPicPr>
        <p:blipFill rotWithShape="1">
          <a:blip r:embed="rId3">
            <a:alphaModFix/>
          </a:blip>
          <a:srcRect b="0" l="6138" r="0" t="0"/>
          <a:stretch/>
        </p:blipFill>
        <p:spPr>
          <a:xfrm>
            <a:off x="0" y="-25500"/>
            <a:ext cx="1272750" cy="516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3F8DCC"/>
                </a:solidFill>
                <a:latin typeface="Avenir"/>
                <a:ea typeface="Avenir"/>
                <a:cs typeface="Avenir"/>
                <a:sym typeface="Avenir"/>
              </a:rPr>
              <a:t>Step 7: Diversity - How will you ensure that you have a diverse representation across all organisational functions, roles, levels and locations?</a:t>
            </a:r>
            <a:endParaRPr sz="1500">
              <a:solidFill>
                <a:srgbClr val="3F8DCC"/>
              </a:solidFill>
              <a:latin typeface="Avenir"/>
              <a:ea typeface="Avenir"/>
              <a:cs typeface="Avenir"/>
              <a:sym typeface="Avenir"/>
            </a:endParaRPr>
          </a:p>
        </p:txBody>
      </p:sp>
      <p:sp>
        <p:nvSpPr>
          <p:cNvPr id="119" name="Google Shape;119;p21"/>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100">
                <a:solidFill>
                  <a:srgbClr val="69696C"/>
                </a:solidFill>
                <a:highlight>
                  <a:srgbClr val="FFFFFF"/>
                </a:highlight>
                <a:latin typeface="Avenir"/>
                <a:ea typeface="Avenir"/>
                <a:cs typeface="Avenir"/>
                <a:sym typeface="Avenir"/>
              </a:rPr>
              <a:t>List the stakeholders taking part and check if it provides the best representation from across the business. A good place to start is to use stakeholder mapping.</a:t>
            </a:r>
            <a:endParaRPr>
              <a:solidFill>
                <a:srgbClr val="69696C"/>
              </a:solidFill>
              <a:latin typeface="Avenir"/>
              <a:ea typeface="Avenir"/>
              <a:cs typeface="Avenir"/>
              <a:sym typeface="Avenir"/>
            </a:endParaRPr>
          </a:p>
        </p:txBody>
      </p:sp>
      <p:sp>
        <p:nvSpPr>
          <p:cNvPr id="120" name="Google Shape;120;p21"/>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1"/>
          <p:cNvPicPr preferRelativeResize="0"/>
          <p:nvPr/>
        </p:nvPicPr>
        <p:blipFill rotWithShape="1">
          <a:blip r:embed="rId3">
            <a:alphaModFix/>
          </a:blip>
          <a:srcRect b="-84" l="24852" r="27270" t="5674"/>
          <a:stretch/>
        </p:blipFill>
        <p:spPr>
          <a:xfrm>
            <a:off x="0" y="-4750"/>
            <a:ext cx="127755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1778700" y="509825"/>
            <a:ext cx="707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500">
                <a:solidFill>
                  <a:srgbClr val="3F8DCC"/>
                </a:solidFill>
                <a:latin typeface="Avenir"/>
                <a:ea typeface="Avenir"/>
                <a:cs typeface="Avenir"/>
                <a:sym typeface="Avenir"/>
              </a:rPr>
              <a:t>Step 8: Communicate - explain why you are performing an audit, what you need participants to do and how you are going to use the results.</a:t>
            </a:r>
            <a:endParaRPr sz="1500">
              <a:solidFill>
                <a:srgbClr val="3F8DCC"/>
              </a:solidFill>
              <a:latin typeface="Avenir"/>
              <a:ea typeface="Avenir"/>
              <a:cs typeface="Avenir"/>
              <a:sym typeface="Avenir"/>
            </a:endParaRPr>
          </a:p>
        </p:txBody>
      </p:sp>
      <p:sp>
        <p:nvSpPr>
          <p:cNvPr id="127" name="Google Shape;127;p22"/>
          <p:cNvSpPr txBox="1"/>
          <p:nvPr>
            <p:ph idx="1" type="body"/>
          </p:nvPr>
        </p:nvSpPr>
        <p:spPr>
          <a:xfrm>
            <a:off x="1778800" y="1217275"/>
            <a:ext cx="7073700" cy="34164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i="1" lang="en" sz="1100">
                <a:solidFill>
                  <a:srgbClr val="69696C"/>
                </a:solidFill>
                <a:latin typeface="Avenir"/>
                <a:ea typeface="Avenir"/>
                <a:cs typeface="Avenir"/>
                <a:sym typeface="Avenir"/>
              </a:rPr>
              <a:t>In this box, you may want to outline a very short communications plan for the audit results, which lists the key milestones involved, so employees at every level are kept up to date with the progress.</a:t>
            </a:r>
            <a:endParaRPr i="1" sz="1100">
              <a:solidFill>
                <a:srgbClr val="69696C"/>
              </a:solidFill>
              <a:latin typeface="Avenir"/>
              <a:ea typeface="Avenir"/>
              <a:cs typeface="Avenir"/>
              <a:sym typeface="Avenir"/>
            </a:endParaRPr>
          </a:p>
          <a:p>
            <a:pPr indent="0" lvl="0" marL="0" rtl="0" algn="l">
              <a:spcBef>
                <a:spcPts val="1200"/>
              </a:spcBef>
              <a:spcAft>
                <a:spcPts val="1200"/>
              </a:spcAft>
              <a:buNone/>
            </a:pPr>
            <a:r>
              <a:t/>
            </a:r>
            <a:endParaRPr i="1" sz="1100">
              <a:solidFill>
                <a:srgbClr val="69696C"/>
              </a:solidFill>
              <a:latin typeface="Avenir"/>
              <a:ea typeface="Avenir"/>
              <a:cs typeface="Avenir"/>
              <a:sym typeface="Avenir"/>
            </a:endParaRPr>
          </a:p>
        </p:txBody>
      </p:sp>
      <p:sp>
        <p:nvSpPr>
          <p:cNvPr id="128" name="Google Shape;128;p22"/>
          <p:cNvSpPr/>
          <p:nvPr/>
        </p:nvSpPr>
        <p:spPr>
          <a:xfrm>
            <a:off x="1277550" y="0"/>
            <a:ext cx="375000" cy="5143500"/>
          </a:xfrm>
          <a:prstGeom prst="rect">
            <a:avLst/>
          </a:prstGeom>
          <a:solidFill>
            <a:srgbClr val="3F8DCC"/>
          </a:solidFill>
          <a:ln cap="flat" cmpd="sng" w="9525">
            <a:solidFill>
              <a:srgbClr val="3F8D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22"/>
          <p:cNvPicPr preferRelativeResize="0"/>
          <p:nvPr/>
        </p:nvPicPr>
        <p:blipFill rotWithShape="1">
          <a:blip r:embed="rId3">
            <a:alphaModFix/>
          </a:blip>
          <a:srcRect b="0" l="11010" r="71984" t="1458"/>
          <a:stretch/>
        </p:blipFill>
        <p:spPr>
          <a:xfrm>
            <a:off x="0" y="0"/>
            <a:ext cx="1272749"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